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7"/>
  </p:notesMasterIdLst>
  <p:handoutMasterIdLst>
    <p:handoutMasterId r:id="rId68"/>
  </p:handoutMasterIdLst>
  <p:sldIdLst>
    <p:sldId id="256" r:id="rId2"/>
    <p:sldId id="397" r:id="rId3"/>
    <p:sldId id="344" r:id="rId4"/>
    <p:sldId id="340" r:id="rId5"/>
    <p:sldId id="369" r:id="rId6"/>
    <p:sldId id="310" r:id="rId7"/>
    <p:sldId id="311" r:id="rId8"/>
    <p:sldId id="345" r:id="rId9"/>
    <p:sldId id="313" r:id="rId10"/>
    <p:sldId id="383" r:id="rId11"/>
    <p:sldId id="335" r:id="rId12"/>
    <p:sldId id="326" r:id="rId13"/>
    <p:sldId id="258" r:id="rId14"/>
    <p:sldId id="371" r:id="rId15"/>
    <p:sldId id="327" r:id="rId16"/>
    <p:sldId id="257" r:id="rId17"/>
    <p:sldId id="293" r:id="rId18"/>
    <p:sldId id="370" r:id="rId19"/>
    <p:sldId id="280" r:id="rId20"/>
    <p:sldId id="287" r:id="rId21"/>
    <p:sldId id="286" r:id="rId22"/>
    <p:sldId id="338" r:id="rId23"/>
    <p:sldId id="385" r:id="rId24"/>
    <p:sldId id="386" r:id="rId25"/>
    <p:sldId id="387" r:id="rId26"/>
    <p:sldId id="297" r:id="rId27"/>
    <p:sldId id="388" r:id="rId28"/>
    <p:sldId id="391" r:id="rId29"/>
    <p:sldId id="389" r:id="rId30"/>
    <p:sldId id="390" r:id="rId31"/>
    <p:sldId id="270" r:id="rId32"/>
    <p:sldId id="343" r:id="rId33"/>
    <p:sldId id="392" r:id="rId34"/>
    <p:sldId id="273" r:id="rId35"/>
    <p:sldId id="291" r:id="rId36"/>
    <p:sldId id="292" r:id="rId37"/>
    <p:sldId id="271" r:id="rId38"/>
    <p:sldId id="302" r:id="rId39"/>
    <p:sldId id="394" r:id="rId40"/>
    <p:sldId id="384" r:id="rId41"/>
    <p:sldId id="342" r:id="rId42"/>
    <p:sldId id="393" r:id="rId43"/>
    <p:sldId id="373" r:id="rId44"/>
    <p:sldId id="374" r:id="rId45"/>
    <p:sldId id="375" r:id="rId46"/>
    <p:sldId id="308" r:id="rId47"/>
    <p:sldId id="309" r:id="rId48"/>
    <p:sldId id="395" r:id="rId49"/>
    <p:sldId id="283" r:id="rId50"/>
    <p:sldId id="382" r:id="rId51"/>
    <p:sldId id="298" r:id="rId52"/>
    <p:sldId id="325" r:id="rId53"/>
    <p:sldId id="306" r:id="rId54"/>
    <p:sldId id="372" r:id="rId55"/>
    <p:sldId id="303" r:id="rId56"/>
    <p:sldId id="304" r:id="rId57"/>
    <p:sldId id="396" r:id="rId58"/>
    <p:sldId id="339" r:id="rId59"/>
    <p:sldId id="330" r:id="rId60"/>
    <p:sldId id="315" r:id="rId61"/>
    <p:sldId id="316" r:id="rId62"/>
    <p:sldId id="376" r:id="rId63"/>
    <p:sldId id="377" r:id="rId64"/>
    <p:sldId id="321" r:id="rId65"/>
    <p:sldId id="266" r:id="rId6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p:cViewPr varScale="1">
        <p:scale>
          <a:sx n="162" d="100"/>
          <a:sy n="162" d="100"/>
        </p:scale>
        <p:origin x="264" y="144"/>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2/25/2021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2/25/2021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2/25/2021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hyperlink" Target="http://www.sparkfun.com/" TargetMode="External"/><Relationship Id="rId13" Type="http://schemas.openxmlformats.org/officeDocument/2006/relationships/hyperlink" Target="mailto:cduey@msn.com" TargetMode="External"/><Relationship Id="rId3" Type="http://schemas.openxmlformats.org/officeDocument/2006/relationships/hyperlink" Target="http://www.raspberrypi.org/" TargetMode="External"/><Relationship Id="rId7" Type="http://schemas.openxmlformats.org/officeDocument/2006/relationships/hyperlink" Target="http://learn.adafruit.com/category/raspberry-pi" TargetMode="External"/><Relationship Id="rId12"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www.adafruit.com/" TargetMode="External"/><Relationship Id="rId11" Type="http://schemas.openxmlformats.org/officeDocument/2006/relationships/hyperlink" Target="http://www.instructables.com/howto/Raspberry+Pi/" TargetMode="External"/><Relationship Id="rId5" Type="http://schemas.openxmlformats.org/officeDocument/2006/relationships/hyperlink" Target="http://www.tomshardware.com/" TargetMode="External"/><Relationship Id="rId10" Type="http://schemas.openxmlformats.org/officeDocument/2006/relationships/hyperlink" Target="http://www.microcenter.com/" TargetMode="External"/><Relationship Id="rId4" Type="http://schemas.openxmlformats.org/officeDocument/2006/relationships/hyperlink" Target="http://www.raspberrypi.org/downloads" TargetMode="External"/><Relationship Id="rId9" Type="http://schemas.openxmlformats.org/officeDocument/2006/relationships/hyperlink" Target="http://www.newark.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learn.sparkfun.com/tutorials/setting-up-a-raspberry-pi-3-as-an-access-poin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edia.digikey.com/Resources/Maker/the-original-guide-to-boards-2020.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embedded systems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February 26</a:t>
            </a:r>
            <a:r>
              <a:rPr lang="en-US" baseline="30000" dirty="0"/>
              <a:t>th</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458200" y="4813904"/>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Dynamic interactive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1"/>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2"/>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3"/>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208014891"/>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2021-01-11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5.4.83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305800" cy="990600"/>
          </a:xfrm>
        </p:spPr>
        <p:txBody>
          <a:bodyPr/>
          <a:lstStyle/>
          <a:p>
            <a:pPr algn="ctr"/>
            <a:r>
              <a:rPr lang="en-US" dirty="0"/>
              <a:t>How do you create SD Card Images</a:t>
            </a:r>
          </a:p>
        </p:txBody>
      </p:sp>
      <p:sp>
        <p:nvSpPr>
          <p:cNvPr id="3" name="TextBox 2"/>
          <p:cNvSpPr txBox="1"/>
          <p:nvPr/>
        </p:nvSpPr>
        <p:spPr>
          <a:xfrm>
            <a:off x="4038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1843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5410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5410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a:bodyPr>
          <a:lstStyle/>
          <a:p>
            <a:r>
              <a:rPr lang="en-US" dirty="0"/>
              <a:t>Your project and programming</a:t>
            </a:r>
          </a:p>
          <a:p>
            <a:r>
              <a:rPr lang="en-US" dirty="0"/>
              <a:t>Different embedded systems</a:t>
            </a:r>
          </a:p>
          <a:p>
            <a:r>
              <a:rPr lang="en-US" dirty="0"/>
              <a:t>Raspberry Pi Versions.</a:t>
            </a:r>
          </a:p>
          <a:p>
            <a:r>
              <a:rPr lang="en-US" dirty="0"/>
              <a:t>Installation and setup of a Raspberry Pi.</a:t>
            </a:r>
          </a:p>
          <a:p>
            <a:r>
              <a:rPr lang="en-US" dirty="0"/>
              <a:t>Useful tools for use with Raspberry Pi</a:t>
            </a:r>
          </a:p>
          <a:p>
            <a:r>
              <a:rPr lang="en-US" dirty="0"/>
              <a:t>Desktop Tour of the Raspberry Pi</a:t>
            </a:r>
          </a:p>
          <a:p>
            <a:r>
              <a:rPr lang="en-US" dirty="0"/>
              <a:t>Raspberry Pi Packages</a:t>
            </a:r>
          </a:p>
          <a:p>
            <a:r>
              <a:rPr lang="en-US" dirty="0"/>
              <a:t>Downloading and running programs on the Raspberry Pi</a:t>
            </a:r>
          </a:p>
          <a:p>
            <a:r>
              <a:rPr lang="en-US" dirty="0"/>
              <a:t>Raspberry Pi IO</a:t>
            </a:r>
          </a:p>
          <a:p>
            <a:r>
              <a:rPr lang="en-US" dirty="0"/>
              <a:t>Add on Hats, Bonnets and USB devices with Demos</a:t>
            </a:r>
          </a:p>
          <a:p>
            <a:r>
              <a:rPr lang="en-US" dirty="0"/>
              <a:t>The I2C bus Demo.</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TM Raspberry Pi Foundation  www.raspberrypi.org</a:t>
            </a:r>
            <a:endParaRPr kumimoji="0" lang="en-US" altLang="en-US" sz="800" b="0" i="0" u="none" strike="noStrike" kern="1200" cap="none" spc="0" normalizeH="0" baseline="0" noProof="0" dirty="0">
              <a:ln>
                <a:noFill/>
              </a:ln>
              <a:solidFill>
                <a:srgbClr val="292934"/>
              </a:solidFill>
              <a:effectLst/>
              <a:uLnTx/>
              <a:uFillTx/>
              <a:latin typeface="Arial" pitchFamily="34" charset="0"/>
              <a:ea typeface="+mn-ea"/>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9070722" y="1463352"/>
            <a:ext cx="2816478" cy="2964389"/>
          </a:xfrm>
          <a:prstGeom prst="rect">
            <a:avLst/>
          </a:prstGeom>
        </p:spPr>
      </p:pic>
    </p:spTree>
    <p:extLst>
      <p:ext uri="{BB962C8B-B14F-4D97-AF65-F5344CB8AC3E}">
        <p14:creationId xmlns:p14="http://schemas.microsoft.com/office/powerpoint/2010/main" val="346981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029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572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77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696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01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191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62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95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7620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3657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5718780"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3276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pPr marL="457200" indent="-457200">
              <a:buFont typeface="+mj-lt"/>
              <a:buAutoNum type="arabicPeriod"/>
            </a:pPr>
            <a:r>
              <a:rPr lang="en-US" dirty="0"/>
              <a:t>Round up the components.  Pi, HDMI cable and display, power supply, power cable, USB mouse and USB keyboard.</a:t>
            </a:r>
          </a:p>
          <a:p>
            <a:pPr marL="457200" indent="-457200">
              <a:buFont typeface="+mj-lt"/>
              <a:buAutoNum type="arabicPeriod"/>
            </a:pPr>
            <a:r>
              <a:rPr lang="en-US" dirty="0"/>
              <a:t>Plug in the HDMI to the display and Raspberry Pi.</a:t>
            </a:r>
          </a:p>
          <a:p>
            <a:pPr marL="457200" indent="-457200">
              <a:buFont typeface="+mj-lt"/>
              <a:buAutoNum type="arabicPeriod"/>
            </a:pPr>
            <a:r>
              <a:rPr lang="en-US" dirty="0"/>
              <a:t>Plug in USB mouse and keyboard.</a:t>
            </a:r>
          </a:p>
          <a:p>
            <a:pPr marL="457200" indent="-457200">
              <a:buFont typeface="+mj-lt"/>
              <a:buAutoNum type="arabicPeriod"/>
            </a:pPr>
            <a:r>
              <a:rPr lang="en-US" dirty="0"/>
              <a:t>Plug in power cable on Raspberry Pi end, and then plug in power.</a:t>
            </a:r>
          </a:p>
          <a:p>
            <a:pPr marL="457200" indent="-457200">
              <a:buFont typeface="+mj-lt"/>
              <a:buAutoNum type="arabicPeriod"/>
            </a:pPr>
            <a:r>
              <a:rPr lang="en-US" dirty="0"/>
              <a:t>Watch HDMI display and make sure it is booting.</a:t>
            </a:r>
          </a:p>
          <a:p>
            <a:pPr marL="457200" indent="-457200">
              <a:buFont typeface="+mj-lt"/>
              <a:buAutoNum type="arabicPeriod"/>
            </a:pPr>
            <a:r>
              <a:rPr lang="en-US" dirty="0"/>
              <a:t>If it is not booting unplug power and check the SD card.</a:t>
            </a:r>
          </a:p>
          <a:p>
            <a:pPr marL="457200" indent="-457200">
              <a:buFont typeface="+mj-lt"/>
              <a:buAutoNum type="arabicPeriod"/>
            </a:pPr>
            <a:r>
              <a:rPr lang="en-US" dirty="0"/>
              <a:t>Do not Plug in or remove hardware components while the Pi is powered! It can cause flash corruption.  </a:t>
            </a:r>
          </a:p>
          <a:p>
            <a:pPr marL="457200" indent="-457200">
              <a:buFont typeface="+mj-lt"/>
              <a:buAutoNum type="arabicPeriod"/>
            </a:pPr>
            <a:r>
              <a:rPr lang="en-US" dirty="0"/>
              <a:t>To prevent SD card corruption, use the Power Down via GUI or “</a:t>
            </a:r>
            <a:r>
              <a:rPr lang="en-US" dirty="0" err="1"/>
              <a:t>sudo</a:t>
            </a:r>
            <a:r>
              <a:rPr lang="en-US" dirty="0"/>
              <a:t> </a:t>
            </a:r>
            <a:r>
              <a:rPr lang="en-US" dirty="0" err="1"/>
              <a:t>poweroff</a:t>
            </a:r>
            <a:r>
              <a:rPr lang="en-US" dirty="0"/>
              <a:t>” </a:t>
            </a:r>
          </a:p>
        </p:txBody>
      </p:sp>
    </p:spTree>
    <p:extLst>
      <p:ext uri="{BB962C8B-B14F-4D97-AF65-F5344CB8AC3E}">
        <p14:creationId xmlns:p14="http://schemas.microsoft.com/office/powerpoint/2010/main" val="3643505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717" y="1398124"/>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02549"/>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8998064" y="1294394"/>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4267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3276601"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192" y="4233820"/>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1" y="4233820"/>
            <a:ext cx="3511664" cy="2306477"/>
          </a:xfrm>
          <a:prstGeom prst="rect">
            <a:avLst/>
          </a:prstGeom>
        </p:spPr>
      </p:pic>
      <p:sp>
        <p:nvSpPr>
          <p:cNvPr id="3" name="TextBox 2">
            <a:extLst>
              <a:ext uri="{FF2B5EF4-FFF2-40B4-BE49-F238E27FC236}">
                <a16:creationId xmlns:a16="http://schemas.microsoft.com/office/drawing/2014/main" id="{0D3CCAD9-EF9C-49BF-835A-18386AE165CA}"/>
              </a:ext>
            </a:extLst>
          </p:cNvPr>
          <p:cNvSpPr txBox="1"/>
          <p:nvPr/>
        </p:nvSpPr>
        <p:spPr>
          <a:xfrm>
            <a:off x="9601200" y="1524000"/>
            <a:ext cx="2209800" cy="923330"/>
          </a:xfrm>
          <a:prstGeom prst="rect">
            <a:avLst/>
          </a:prstGeom>
          <a:noFill/>
        </p:spPr>
        <p:txBody>
          <a:bodyPr wrap="square" rtlCol="0">
            <a:spAutoFit/>
          </a:bodyPr>
          <a:lstStyle/>
          <a:p>
            <a:r>
              <a:rPr lang="en-US" dirty="0"/>
              <a:t>Do not use the Default password. You </a:t>
            </a:r>
            <a:r>
              <a:rPr lang="en-US" b="1" dirty="0"/>
              <a:t>will</a:t>
            </a:r>
            <a:r>
              <a:rPr lang="en-US" dirty="0"/>
              <a:t> be hacked!</a:t>
            </a:r>
          </a:p>
        </p:txBody>
      </p:sp>
    </p:spTree>
    <p:extLst>
      <p:ext uri="{BB962C8B-B14F-4D97-AF65-F5344CB8AC3E}">
        <p14:creationId xmlns:p14="http://schemas.microsoft.com/office/powerpoint/2010/main" val="3338894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0" y="4191001"/>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4"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36" y="1524000"/>
            <a:ext cx="3671893" cy="2431096"/>
          </a:xfrm>
          <a:prstGeom prst="rect">
            <a:avLst/>
          </a:prstGeom>
        </p:spPr>
      </p:pic>
      <p:sp>
        <p:nvSpPr>
          <p:cNvPr id="3" name="TextBox 2">
            <a:extLst>
              <a:ext uri="{FF2B5EF4-FFF2-40B4-BE49-F238E27FC236}">
                <a16:creationId xmlns:a16="http://schemas.microsoft.com/office/drawing/2014/main" id="{50B84EA9-E7BB-4005-AC6D-D8D549A3D346}"/>
              </a:ext>
            </a:extLst>
          </p:cNvPr>
          <p:cNvSpPr txBox="1"/>
          <p:nvPr/>
        </p:nvSpPr>
        <p:spPr>
          <a:xfrm>
            <a:off x="4114800" y="2424645"/>
            <a:ext cx="2127570" cy="369332"/>
          </a:xfrm>
          <a:prstGeom prst="rect">
            <a:avLst/>
          </a:prstGeom>
          <a:noFill/>
        </p:spPr>
        <p:txBody>
          <a:bodyPr wrap="none" rtlCol="0">
            <a:spAutoFit/>
          </a:bodyPr>
          <a:lstStyle/>
          <a:p>
            <a:r>
              <a:rPr lang="en-US" dirty="0"/>
              <a:t>Takes 5 minutes -&gt;</a:t>
            </a:r>
          </a:p>
        </p:txBody>
      </p:sp>
    </p:spTree>
    <p:extLst>
      <p:ext uri="{BB962C8B-B14F-4D97-AF65-F5344CB8AC3E}">
        <p14:creationId xmlns:p14="http://schemas.microsoft.com/office/powerpoint/2010/main" val="1491684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Windows Tools</a:t>
            </a:r>
          </a:p>
        </p:txBody>
      </p:sp>
      <p:sp>
        <p:nvSpPr>
          <p:cNvPr id="4" name="Rectangle 3"/>
          <p:cNvSpPr/>
          <p:nvPr/>
        </p:nvSpPr>
        <p:spPr>
          <a:xfrm>
            <a:off x="5080338"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00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6401" y="1524001"/>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44906" y="4109060"/>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58000" y="2019085"/>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 install ‘Some Application’</a:t>
            </a:r>
          </a:p>
          <a:p>
            <a:r>
              <a:rPr lang="en-US" dirty="0" err="1"/>
              <a:t>sudo</a:t>
            </a:r>
            <a:r>
              <a:rPr lang="en-US" dirty="0"/>
              <a:t> </a:t>
            </a:r>
            <a:r>
              <a:rPr lang="en-US" dirty="0" err="1"/>
              <a:t>easy_install</a:t>
            </a:r>
            <a:r>
              <a:rPr lang="en-US" dirty="0"/>
              <a:t> –U [Python Package] </a:t>
            </a:r>
            <a:r>
              <a:rPr lang="en-US" dirty="0" err="1"/>
              <a:t>spidev</a:t>
            </a:r>
            <a:r>
              <a:rPr lang="en-US" dirty="0"/>
              <a:t> </a:t>
            </a:r>
          </a:p>
          <a:p>
            <a:r>
              <a:rPr lang="en-US" dirty="0" err="1"/>
              <a:t>git</a:t>
            </a:r>
            <a:r>
              <a:rPr lang="en-US" dirty="0"/>
              <a:t> clone git://[package site] git.osmocom.org/</a:t>
            </a:r>
            <a:r>
              <a:rPr lang="en-US" dirty="0" err="1"/>
              <a:t>rtl-sdr-git</a:t>
            </a:r>
            <a:endParaRPr lang="en-US" dirty="0"/>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2590800" y="2819401"/>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2590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2209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5334000" y="1524001"/>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2590800" y="4233268"/>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2590801"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424016"/>
            <a:ext cx="2952750" cy="1744807"/>
          </a:xfrm>
          <a:prstGeom prst="rect">
            <a:avLst/>
          </a:prstGeom>
        </p:spPr>
      </p:pic>
    </p:spTree>
    <p:extLst>
      <p:ext uri="{BB962C8B-B14F-4D97-AF65-F5344CB8AC3E}">
        <p14:creationId xmlns:p14="http://schemas.microsoft.com/office/powerpoint/2010/main" val="162634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A8C0-99A1-478F-A094-797406D0CF50}"/>
              </a:ext>
            </a:extLst>
          </p:cNvPr>
          <p:cNvSpPr>
            <a:spLocks noGrp="1"/>
          </p:cNvSpPr>
          <p:nvPr>
            <p:ph type="title"/>
          </p:nvPr>
        </p:nvSpPr>
        <p:spPr/>
        <p:txBody>
          <a:bodyPr/>
          <a:lstStyle/>
          <a:p>
            <a:r>
              <a:rPr lang="en-US" dirty="0"/>
              <a:t>Major Programming Languages</a:t>
            </a:r>
          </a:p>
        </p:txBody>
      </p:sp>
      <p:pic>
        <p:nvPicPr>
          <p:cNvPr id="4" name="Content Placeholder 3">
            <a:extLst>
              <a:ext uri="{FF2B5EF4-FFF2-40B4-BE49-F238E27FC236}">
                <a16:creationId xmlns:a16="http://schemas.microsoft.com/office/drawing/2014/main" id="{402870CD-D432-46E5-9B80-E2BF7A9BDE99}"/>
              </a:ext>
            </a:extLst>
          </p:cNvPr>
          <p:cNvPicPr>
            <a:picLocks noGrp="1" noChangeAspect="1"/>
          </p:cNvPicPr>
          <p:nvPr>
            <p:ph idx="1"/>
          </p:nvPr>
        </p:nvPicPr>
        <p:blipFill>
          <a:blip r:embed="rId2"/>
          <a:stretch>
            <a:fillRect/>
          </a:stretch>
        </p:blipFill>
        <p:spPr>
          <a:xfrm>
            <a:off x="2895600" y="1600199"/>
            <a:ext cx="6036758" cy="5189765"/>
          </a:xfrm>
          <a:prstGeom prst="rect">
            <a:avLst/>
          </a:prstGeom>
        </p:spPr>
      </p:pic>
    </p:spTree>
    <p:extLst>
      <p:ext uri="{BB962C8B-B14F-4D97-AF65-F5344CB8AC3E}">
        <p14:creationId xmlns:p14="http://schemas.microsoft.com/office/powerpoint/2010/main" val="436613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a:t>
            </a:r>
          </a:p>
        </p:txBody>
      </p:sp>
    </p:spTree>
    <p:extLst>
      <p:ext uri="{BB962C8B-B14F-4D97-AF65-F5344CB8AC3E}">
        <p14:creationId xmlns:p14="http://schemas.microsoft.com/office/powerpoint/2010/main" val="3306659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9" idx="2"/>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856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Raspberry Pi as Wireless Access Point</a:t>
            </a:r>
          </a:p>
        </p:txBody>
      </p:sp>
      <p:sp>
        <p:nvSpPr>
          <p:cNvPr id="4" name="TextBox 3"/>
          <p:cNvSpPr txBox="1"/>
          <p:nvPr/>
        </p:nvSpPr>
        <p:spPr>
          <a:xfrm>
            <a:off x="1752600" y="6444734"/>
            <a:ext cx="8915400" cy="369332"/>
          </a:xfrm>
          <a:prstGeom prst="rect">
            <a:avLst/>
          </a:prstGeom>
          <a:noFill/>
        </p:spPr>
        <p:txBody>
          <a:bodyPr wrap="square" rtlCol="0">
            <a:spAutoFit/>
          </a:bodyPr>
          <a:lstStyle/>
          <a:p>
            <a:r>
              <a:rPr lang="en-US" dirty="0">
                <a:hlinkClick r:id="rId2"/>
              </a:rPr>
              <a:t>https://learn.sparkfun.com/tutorials/setting-up-a-raspberry-pi-3-as-an-access-point</a:t>
            </a:r>
            <a:r>
              <a:rPr lang="en-US" dirty="0"/>
              <a:t> </a:t>
            </a:r>
          </a:p>
        </p:txBody>
      </p:sp>
      <p:sp>
        <p:nvSpPr>
          <p:cNvPr id="5" name="TextBox 4">
            <a:extLst>
              <a:ext uri="{FF2B5EF4-FFF2-40B4-BE49-F238E27FC236}">
                <a16:creationId xmlns:a16="http://schemas.microsoft.com/office/drawing/2014/main" id="{786A4CB4-3E5C-4CB8-A2EE-7C0A893F6F5A}"/>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7" name="Content Placeholder 6">
            <a:extLst>
              <a:ext uri="{FF2B5EF4-FFF2-40B4-BE49-F238E27FC236}">
                <a16:creationId xmlns:a16="http://schemas.microsoft.com/office/drawing/2014/main" id="{F3E69E6D-03A3-48BB-A52E-48E56FE87FD8}"/>
              </a:ext>
            </a:extLst>
          </p:cNvPr>
          <p:cNvPicPr>
            <a:picLocks noGrp="1" noChangeAspect="1"/>
          </p:cNvPicPr>
          <p:nvPr>
            <p:ph idx="1"/>
          </p:nvPr>
        </p:nvPicPr>
        <p:blipFill>
          <a:blip r:embed="rId3"/>
          <a:stretch>
            <a:fillRect/>
          </a:stretch>
        </p:blipFill>
        <p:spPr>
          <a:xfrm>
            <a:off x="3429000" y="1371600"/>
            <a:ext cx="5137698" cy="4876800"/>
          </a:xfrm>
        </p:spPr>
      </p:pic>
      <p:sp>
        <p:nvSpPr>
          <p:cNvPr id="3" name="TextBox 2">
            <a:extLst>
              <a:ext uri="{FF2B5EF4-FFF2-40B4-BE49-F238E27FC236}">
                <a16:creationId xmlns:a16="http://schemas.microsoft.com/office/drawing/2014/main" id="{74511E7F-16C7-4813-9736-A0373129F1A4}"/>
              </a:ext>
            </a:extLst>
          </p:cNvPr>
          <p:cNvSpPr txBox="1"/>
          <p:nvPr/>
        </p:nvSpPr>
        <p:spPr>
          <a:xfrm flipH="1">
            <a:off x="7393216" y="5147400"/>
            <a:ext cx="4189183" cy="369332"/>
          </a:xfrm>
          <a:prstGeom prst="rect">
            <a:avLst/>
          </a:prstGeom>
          <a:noFill/>
        </p:spPr>
        <p:txBody>
          <a:bodyPr wrap="square" rtlCol="0">
            <a:spAutoFit/>
          </a:bodyPr>
          <a:lstStyle/>
          <a:p>
            <a:r>
              <a:rPr lang="en-US" dirty="0"/>
              <a:t>Can control network access and traffic</a:t>
            </a:r>
          </a:p>
        </p:txBody>
      </p:sp>
    </p:spTree>
    <p:extLst>
      <p:ext uri="{BB962C8B-B14F-4D97-AF65-F5344CB8AC3E}">
        <p14:creationId xmlns:p14="http://schemas.microsoft.com/office/powerpoint/2010/main" val="311617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9BC13-859A-41F7-9890-88E8F2576168}"/>
              </a:ext>
            </a:extLst>
          </p:cNvPr>
          <p:cNvSpPr>
            <a:spLocks noGrp="1"/>
          </p:cNvSpPr>
          <p:nvPr>
            <p:ph type="title"/>
          </p:nvPr>
        </p:nvSpPr>
        <p:spPr/>
        <p:txBody>
          <a:bodyPr/>
          <a:lstStyle/>
          <a:p>
            <a:r>
              <a:rPr lang="en-US" dirty="0"/>
              <a:t>For More Maker Board Information</a:t>
            </a:r>
          </a:p>
        </p:txBody>
      </p:sp>
      <p:sp>
        <p:nvSpPr>
          <p:cNvPr id="6" name="Content Placeholder 5">
            <a:extLst>
              <a:ext uri="{FF2B5EF4-FFF2-40B4-BE49-F238E27FC236}">
                <a16:creationId xmlns:a16="http://schemas.microsoft.com/office/drawing/2014/main" id="{5E4964DB-4EC5-4E3B-AF1D-FC8244F70207}"/>
              </a:ext>
            </a:extLst>
          </p:cNvPr>
          <p:cNvSpPr>
            <a:spLocks noGrp="1"/>
          </p:cNvSpPr>
          <p:nvPr>
            <p:ph idx="1"/>
          </p:nvPr>
        </p:nvSpPr>
        <p:spPr>
          <a:xfrm>
            <a:off x="1828800" y="1600200"/>
            <a:ext cx="8534400" cy="381000"/>
          </a:xfrm>
        </p:spPr>
        <p:txBody>
          <a:bodyPr>
            <a:normAutofit/>
          </a:bodyPr>
          <a:lstStyle/>
          <a:p>
            <a:pPr marL="0" indent="0">
              <a:buNone/>
            </a:pPr>
            <a:r>
              <a:rPr lang="en-US" sz="1800" dirty="0">
                <a:hlinkClick r:id="rId2"/>
              </a:rPr>
              <a:t>https://media.digikey.com/Resources/Maker/the-original-guide-to-boards-2020.pdf</a:t>
            </a:r>
            <a:r>
              <a:rPr lang="en-US" sz="1800" dirty="0"/>
              <a:t> </a:t>
            </a:r>
          </a:p>
        </p:txBody>
      </p:sp>
      <p:pic>
        <p:nvPicPr>
          <p:cNvPr id="3" name="Picture 2">
            <a:extLst>
              <a:ext uri="{FF2B5EF4-FFF2-40B4-BE49-F238E27FC236}">
                <a16:creationId xmlns:a16="http://schemas.microsoft.com/office/drawing/2014/main" id="{988124E8-EE3C-4AA5-9DD2-541BC1E3DBD5}"/>
              </a:ext>
            </a:extLst>
          </p:cNvPr>
          <p:cNvPicPr>
            <a:picLocks noChangeAspect="1"/>
          </p:cNvPicPr>
          <p:nvPr/>
        </p:nvPicPr>
        <p:blipFill>
          <a:blip r:embed="rId3"/>
          <a:stretch>
            <a:fillRect/>
          </a:stretch>
        </p:blipFill>
        <p:spPr>
          <a:xfrm>
            <a:off x="3847712" y="2236599"/>
            <a:ext cx="4496576" cy="4612070"/>
          </a:xfrm>
          <a:prstGeom prst="rect">
            <a:avLst/>
          </a:prstGeom>
        </p:spPr>
      </p:pic>
    </p:spTree>
    <p:extLst>
      <p:ext uri="{BB962C8B-B14F-4D97-AF65-F5344CB8AC3E}">
        <p14:creationId xmlns:p14="http://schemas.microsoft.com/office/powerpoint/2010/main" val="2827429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p:txBody>
      </p:sp>
    </p:spTree>
    <p:extLst>
      <p:ext uri="{BB962C8B-B14F-4D97-AF65-F5344CB8AC3E}">
        <p14:creationId xmlns:p14="http://schemas.microsoft.com/office/powerpoint/2010/main" val="1491903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a:t>
            </a:r>
            <a:r>
              <a:rPr lang="en-US" dirty="0" err="1"/>
              <a:t>GNURadio</a:t>
            </a:r>
            <a:r>
              <a:rPr lang="en-US" dirty="0"/>
              <a:t> Example</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384300"/>
            <a:ext cx="8839200" cy="54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FB1D5749-2EA4-4EBF-A274-839DB1C5F99C}"/>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5" name="Picture 4">
            <a:extLst>
              <a:ext uri="{FF2B5EF4-FFF2-40B4-BE49-F238E27FC236}">
                <a16:creationId xmlns:a16="http://schemas.microsoft.com/office/drawing/2014/main" id="{6AE1EB46-E98D-4429-ACD0-ED26D433C19A}"/>
              </a:ext>
            </a:extLst>
          </p:cNvPr>
          <p:cNvPicPr>
            <a:picLocks noChangeAspect="1"/>
          </p:cNvPicPr>
          <p:nvPr/>
        </p:nvPicPr>
        <p:blipFill>
          <a:blip r:embed="rId3"/>
          <a:stretch>
            <a:fillRect/>
          </a:stretch>
        </p:blipFill>
        <p:spPr>
          <a:xfrm>
            <a:off x="4648200" y="3848270"/>
            <a:ext cx="3189914" cy="2937763"/>
          </a:xfrm>
          <a:prstGeom prst="rect">
            <a:avLst/>
          </a:prstGeom>
        </p:spPr>
      </p:pic>
    </p:spTree>
    <p:extLst>
      <p:ext uri="{BB962C8B-B14F-4D97-AF65-F5344CB8AC3E}">
        <p14:creationId xmlns:p14="http://schemas.microsoft.com/office/powerpoint/2010/main" val="3715045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46E8-3CDE-4219-8333-87D34B70A912}"/>
              </a:ext>
            </a:extLst>
          </p:cNvPr>
          <p:cNvSpPr>
            <a:spLocks noGrp="1"/>
          </p:cNvSpPr>
          <p:nvPr>
            <p:ph type="title"/>
          </p:nvPr>
        </p:nvSpPr>
        <p:spPr/>
        <p:txBody>
          <a:bodyPr>
            <a:normAutofit fontScale="90000"/>
          </a:bodyPr>
          <a:lstStyle/>
          <a:p>
            <a:pPr algn="ctr"/>
            <a:r>
              <a:rPr lang="en-US" dirty="0" err="1"/>
              <a:t>GNURadio</a:t>
            </a:r>
            <a:r>
              <a:rPr lang="en-US" dirty="0"/>
              <a:t>, ADI Pluto and Raspberry Pi</a:t>
            </a:r>
            <a:br>
              <a:rPr lang="en-US" dirty="0"/>
            </a:br>
            <a:r>
              <a:rPr lang="en-US" dirty="0"/>
              <a:t>10.5 GHz Radar Test Range</a:t>
            </a:r>
          </a:p>
        </p:txBody>
      </p:sp>
      <p:pic>
        <p:nvPicPr>
          <p:cNvPr id="4" name="Content Placeholder 3">
            <a:extLst>
              <a:ext uri="{FF2B5EF4-FFF2-40B4-BE49-F238E27FC236}">
                <a16:creationId xmlns:a16="http://schemas.microsoft.com/office/drawing/2014/main" id="{D8427A1D-05AC-4FE9-BF5E-06DCBEC6BB91}"/>
              </a:ext>
            </a:extLst>
          </p:cNvPr>
          <p:cNvPicPr>
            <a:picLocks noGrp="1" noChangeAspect="1"/>
          </p:cNvPicPr>
          <p:nvPr>
            <p:ph idx="1"/>
          </p:nvPr>
        </p:nvPicPr>
        <p:blipFill>
          <a:blip r:embed="rId2"/>
          <a:stretch>
            <a:fillRect/>
          </a:stretch>
        </p:blipFill>
        <p:spPr>
          <a:xfrm>
            <a:off x="2393732" y="1600200"/>
            <a:ext cx="7404537" cy="4876800"/>
          </a:xfrm>
          <a:prstGeom prst="rect">
            <a:avLst/>
          </a:prstGeom>
        </p:spPr>
      </p:pic>
      <p:sp>
        <p:nvSpPr>
          <p:cNvPr id="5" name="TextBox 4">
            <a:extLst>
              <a:ext uri="{FF2B5EF4-FFF2-40B4-BE49-F238E27FC236}">
                <a16:creationId xmlns:a16="http://schemas.microsoft.com/office/drawing/2014/main" id="{667996D1-82DA-412D-B6A8-81CDE82113E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
        <p:nvSpPr>
          <p:cNvPr id="3" name="TextBox 2">
            <a:extLst>
              <a:ext uri="{FF2B5EF4-FFF2-40B4-BE49-F238E27FC236}">
                <a16:creationId xmlns:a16="http://schemas.microsoft.com/office/drawing/2014/main" id="{07C4E812-06C4-4F47-9522-11205DD0D3DC}"/>
              </a:ext>
            </a:extLst>
          </p:cNvPr>
          <p:cNvSpPr txBox="1"/>
          <p:nvPr/>
        </p:nvSpPr>
        <p:spPr>
          <a:xfrm>
            <a:off x="6248400" y="6448887"/>
            <a:ext cx="5791200" cy="381000"/>
          </a:xfrm>
          <a:prstGeom prst="rect">
            <a:avLst/>
          </a:prstGeom>
          <a:noFill/>
        </p:spPr>
        <p:txBody>
          <a:bodyPr wrap="square" rtlCol="0">
            <a:spAutoFit/>
          </a:bodyPr>
          <a:lstStyle/>
          <a:p>
            <a:r>
              <a:rPr lang="en-US" dirty="0"/>
              <a:t>Thanks to Jon Kraft of ADI</a:t>
            </a:r>
          </a:p>
        </p:txBody>
      </p:sp>
    </p:spTree>
    <p:extLst>
      <p:ext uri="{BB962C8B-B14F-4D97-AF65-F5344CB8AC3E}">
        <p14:creationId xmlns:p14="http://schemas.microsoft.com/office/powerpoint/2010/main" val="2001318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 Standalone Microprocessor </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92500" lnSpcReduction="10000"/>
          </a:bodyPr>
          <a:lstStyle/>
          <a:p>
            <a:pPr marL="0" indent="0" algn="ctr">
              <a:buNone/>
            </a:pPr>
            <a:r>
              <a:rPr lang="en-US" dirty="0"/>
              <a:t>Advantages</a:t>
            </a:r>
          </a:p>
          <a:p>
            <a:r>
              <a:rPr lang="en-US" sz="2400" dirty="0"/>
              <a:t>Targeted size and function.  Right for the job.</a:t>
            </a:r>
          </a:p>
          <a:p>
            <a:endParaRPr lang="en-US" sz="2400" dirty="0"/>
          </a:p>
          <a:p>
            <a:r>
              <a:rPr lang="en-US" sz="2400" dirty="0"/>
              <a:t>Low cost.</a:t>
            </a:r>
          </a:p>
          <a:p>
            <a:endParaRPr lang="en-US" sz="2400" dirty="0"/>
          </a:p>
          <a:p>
            <a:r>
              <a:rPr lang="en-US" sz="2400" dirty="0"/>
              <a:t>Many EVM’s for low cost.</a:t>
            </a:r>
          </a:p>
          <a:p>
            <a:endParaRPr lang="en-US" sz="2400" dirty="0"/>
          </a:p>
          <a:p>
            <a:r>
              <a:rPr lang="en-US" sz="2400" dirty="0"/>
              <a:t>Support from the manufacturer. </a:t>
            </a:r>
          </a:p>
          <a:p>
            <a:endParaRPr lang="en-US" sz="2400" dirty="0"/>
          </a:p>
          <a:p>
            <a:r>
              <a:rPr lang="en-US" sz="2400" dirty="0"/>
              <a:t>Full custom design.  Can make very small.</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92500" lnSpcReduction="10000"/>
          </a:bodyPr>
          <a:lstStyle/>
          <a:p>
            <a:pPr marL="0" indent="0" algn="ctr">
              <a:buNone/>
            </a:pPr>
            <a:r>
              <a:rPr lang="en-US" dirty="0"/>
              <a:t>Disadvantages</a:t>
            </a:r>
          </a:p>
          <a:p>
            <a:r>
              <a:rPr lang="en-US" sz="2400" dirty="0"/>
              <a:t>Need to build circuitry.</a:t>
            </a:r>
          </a:p>
          <a:p>
            <a:endParaRPr lang="en-US" sz="2400" dirty="0"/>
          </a:p>
          <a:p>
            <a:r>
              <a:rPr lang="en-US" sz="2400" dirty="0"/>
              <a:t>Not much Open-source hardware or software</a:t>
            </a:r>
          </a:p>
          <a:p>
            <a:endParaRPr lang="en-US" sz="2400" dirty="0"/>
          </a:p>
          <a:p>
            <a:r>
              <a:rPr lang="en-US" sz="2400" dirty="0"/>
              <a:t>Need to pay for high level language cross compilers.</a:t>
            </a:r>
          </a:p>
        </p:txBody>
      </p:sp>
      <p:pic>
        <p:nvPicPr>
          <p:cNvPr id="7" name="Picture 6">
            <a:extLst>
              <a:ext uri="{FF2B5EF4-FFF2-40B4-BE49-F238E27FC236}">
                <a16:creationId xmlns:a16="http://schemas.microsoft.com/office/drawing/2014/main" id="{EE2EAE70-0891-44FC-92DD-BA29118E7962}"/>
              </a:ext>
            </a:extLst>
          </p:cNvPr>
          <p:cNvPicPr>
            <a:picLocks noChangeAspect="1"/>
          </p:cNvPicPr>
          <p:nvPr/>
        </p:nvPicPr>
        <p:blipFill>
          <a:blip r:embed="rId2"/>
          <a:stretch>
            <a:fillRect/>
          </a:stretch>
        </p:blipFill>
        <p:spPr>
          <a:xfrm>
            <a:off x="5562600" y="4651592"/>
            <a:ext cx="3810000" cy="2168678"/>
          </a:xfrm>
          <a:prstGeom prst="rect">
            <a:avLst/>
          </a:prstGeom>
        </p:spPr>
      </p:pic>
      <p:sp>
        <p:nvSpPr>
          <p:cNvPr id="8" name="TextBox 7">
            <a:extLst>
              <a:ext uri="{FF2B5EF4-FFF2-40B4-BE49-F238E27FC236}">
                <a16:creationId xmlns:a16="http://schemas.microsoft.com/office/drawing/2014/main" id="{16541080-6B7F-4C4C-B0C9-5040A1F34C94}"/>
              </a:ext>
            </a:extLst>
          </p:cNvPr>
          <p:cNvSpPr txBox="1"/>
          <p:nvPr/>
        </p:nvSpPr>
        <p:spPr>
          <a:xfrm>
            <a:off x="5867400" y="4617343"/>
            <a:ext cx="3890270" cy="369332"/>
          </a:xfrm>
          <a:prstGeom prst="rect">
            <a:avLst/>
          </a:prstGeom>
          <a:solidFill>
            <a:schemeClr val="bg1"/>
          </a:solidFill>
        </p:spPr>
        <p:txBody>
          <a:bodyPr wrap="square" rtlCol="0">
            <a:spAutoFit/>
          </a:bodyPr>
          <a:lstStyle/>
          <a:p>
            <a:r>
              <a:rPr lang="en-US" b="1" dirty="0"/>
              <a:t>TI</a:t>
            </a:r>
            <a:r>
              <a:rPr lang="en-US" dirty="0"/>
              <a:t> </a:t>
            </a:r>
            <a:r>
              <a:rPr lang="en-US" b="1" dirty="0"/>
              <a:t>LaunchPad™ Development Kit</a:t>
            </a:r>
            <a:endParaRPr lang="en-US" dirty="0"/>
          </a:p>
        </p:txBody>
      </p:sp>
    </p:spTree>
    <p:extLst>
      <p:ext uri="{BB962C8B-B14F-4D97-AF65-F5344CB8AC3E}">
        <p14:creationId xmlns:p14="http://schemas.microsoft.com/office/powerpoint/2010/main" val="2285062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a:xfrm>
            <a:off x="152400" y="457200"/>
            <a:ext cx="11963400" cy="838200"/>
          </a:xfrm>
        </p:spPr>
        <p:txBody>
          <a:bodyPr>
            <a:normAutofit fontScale="90000"/>
          </a:bodyPr>
          <a:lstStyle/>
          <a:p>
            <a:r>
              <a:rPr lang="en-US" dirty="0"/>
              <a:t>GUIs via Python </a:t>
            </a:r>
            <a:r>
              <a:rPr lang="en-US" dirty="0" err="1"/>
              <a:t>Tkinter</a:t>
            </a:r>
            <a:r>
              <a:rPr lang="en-US" dirty="0"/>
              <a:t>, matplotlib, </a:t>
            </a:r>
            <a:r>
              <a:rPr lang="en-US" dirty="0" err="1"/>
              <a:t>Pygame</a:t>
            </a:r>
            <a:r>
              <a:rPr lang="en-US" dirty="0"/>
              <a:t>, GTK+ and Qt</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6019801"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1828801" y="4038600"/>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2559302"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2624654" y="1614488"/>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3276600" y="3962401"/>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1981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6922891" y="2590800"/>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109B4D-D5BC-4C2B-B920-0B2FBB72B337}"/>
              </a:ext>
            </a:extLst>
          </p:cNvPr>
          <p:cNvPicPr>
            <a:picLocks noChangeAspect="1"/>
          </p:cNvPicPr>
          <p:nvPr/>
        </p:nvPicPr>
        <p:blipFill>
          <a:blip r:embed="rId2"/>
          <a:stretch>
            <a:fillRect/>
          </a:stretch>
        </p:blipFill>
        <p:spPr>
          <a:xfrm>
            <a:off x="1752600" y="3775755"/>
            <a:ext cx="4092699" cy="3001313"/>
          </a:xfrm>
          <a:prstGeom prst="rect">
            <a:avLst/>
          </a:prstGeom>
        </p:spPr>
      </p:pic>
      <p:pic>
        <p:nvPicPr>
          <p:cNvPr id="9" name="Picture 8">
            <a:extLst>
              <a:ext uri="{FF2B5EF4-FFF2-40B4-BE49-F238E27FC236}">
                <a16:creationId xmlns:a16="http://schemas.microsoft.com/office/drawing/2014/main" id="{F13CF772-3EB7-4FCE-9FD6-D505959E08DC}"/>
              </a:ext>
            </a:extLst>
          </p:cNvPr>
          <p:cNvPicPr>
            <a:picLocks noChangeAspect="1"/>
          </p:cNvPicPr>
          <p:nvPr/>
        </p:nvPicPr>
        <p:blipFill>
          <a:blip r:embed="rId3"/>
          <a:stretch>
            <a:fillRect/>
          </a:stretch>
        </p:blipFill>
        <p:spPr>
          <a:xfrm>
            <a:off x="8214001" y="900033"/>
            <a:ext cx="3948112" cy="2372489"/>
          </a:xfrm>
          <a:prstGeom prst="rect">
            <a:avLst/>
          </a:prstGeom>
        </p:spPr>
      </p:pic>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1981200" y="238125"/>
            <a:ext cx="8229600" cy="990600"/>
          </a:xfrm>
        </p:spPr>
        <p:txBody>
          <a:bodyPr/>
          <a:lstStyle/>
          <a:p>
            <a:r>
              <a:rPr lang="en-US" dirty="0"/>
              <a:t>Looking at the I2C bus  HTS221</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2044823" y="1066801"/>
            <a:ext cx="8229600" cy="5057775"/>
          </a:xfrm>
        </p:spPr>
        <p:txBody>
          <a:bodyPr/>
          <a:lstStyle/>
          <a:p>
            <a:pPr marL="0" indent="0">
              <a:buNone/>
            </a:pPr>
            <a:r>
              <a:rPr lang="en-US" dirty="0"/>
              <a:t>i2cdetect –y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i2cdump –y 1 0x5f</a:t>
            </a:r>
          </a:p>
          <a:p>
            <a:pPr marL="0" indent="0">
              <a:buNone/>
            </a:pPr>
            <a:endParaRPr lang="en-US" dirty="0"/>
          </a:p>
        </p:txBody>
      </p:sp>
      <p:pic>
        <p:nvPicPr>
          <p:cNvPr id="4" name="Picture 3">
            <a:extLst>
              <a:ext uri="{FF2B5EF4-FFF2-40B4-BE49-F238E27FC236}">
                <a16:creationId xmlns:a16="http://schemas.microsoft.com/office/drawing/2014/main" id="{E3D12F31-E4EC-40DD-884A-22024D3614FD}"/>
              </a:ext>
            </a:extLst>
          </p:cNvPr>
          <p:cNvPicPr>
            <a:picLocks noChangeAspect="1"/>
          </p:cNvPicPr>
          <p:nvPr/>
        </p:nvPicPr>
        <p:blipFill>
          <a:blip r:embed="rId4"/>
          <a:stretch>
            <a:fillRect/>
          </a:stretch>
        </p:blipFill>
        <p:spPr>
          <a:xfrm>
            <a:off x="2044824" y="1524000"/>
            <a:ext cx="3800475" cy="1600200"/>
          </a:xfrm>
          <a:prstGeom prst="rect">
            <a:avLst/>
          </a:prstGeom>
        </p:spPr>
      </p:pic>
      <p:sp>
        <p:nvSpPr>
          <p:cNvPr id="6" name="Rectangle 5">
            <a:extLst>
              <a:ext uri="{FF2B5EF4-FFF2-40B4-BE49-F238E27FC236}">
                <a16:creationId xmlns:a16="http://schemas.microsoft.com/office/drawing/2014/main" id="{AE056AA3-9BE3-4E49-A526-029EDF7E8DEB}"/>
              </a:ext>
            </a:extLst>
          </p:cNvPr>
          <p:cNvSpPr/>
          <p:nvPr/>
        </p:nvSpPr>
        <p:spPr>
          <a:xfrm>
            <a:off x="3979966" y="4560202"/>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BC45D5-86DA-40C3-A35B-8713DE47F473}"/>
              </a:ext>
            </a:extLst>
          </p:cNvPr>
          <p:cNvSpPr txBox="1"/>
          <p:nvPr/>
        </p:nvSpPr>
        <p:spPr>
          <a:xfrm>
            <a:off x="6195511" y="4052217"/>
            <a:ext cx="4371135" cy="923330"/>
          </a:xfrm>
          <a:prstGeom prst="rect">
            <a:avLst/>
          </a:prstGeom>
          <a:noFill/>
        </p:spPr>
        <p:txBody>
          <a:bodyPr wrap="square" rtlCol="0">
            <a:spAutoFit/>
          </a:bodyPr>
          <a:lstStyle/>
          <a:p>
            <a:r>
              <a:rPr lang="en-US" dirty="0"/>
              <a:t>Enable and refresh rate Register = 0x20</a:t>
            </a:r>
          </a:p>
          <a:p>
            <a:r>
              <a:rPr lang="en-US" dirty="0"/>
              <a:t>Humidity registers = 0x29 0x28</a:t>
            </a:r>
          </a:p>
          <a:p>
            <a:r>
              <a:rPr lang="en-US" dirty="0"/>
              <a:t>Temperature registers = 0x2b 0x2a</a:t>
            </a:r>
          </a:p>
        </p:txBody>
      </p:sp>
      <p:sp>
        <p:nvSpPr>
          <p:cNvPr id="12" name="Rectangle 11">
            <a:extLst>
              <a:ext uri="{FF2B5EF4-FFF2-40B4-BE49-F238E27FC236}">
                <a16:creationId xmlns:a16="http://schemas.microsoft.com/office/drawing/2014/main" id="{1E993BB4-EF39-4328-9645-7BF69CDB9FFD}"/>
              </a:ext>
            </a:extLst>
          </p:cNvPr>
          <p:cNvSpPr/>
          <p:nvPr/>
        </p:nvSpPr>
        <p:spPr>
          <a:xfrm>
            <a:off x="2044822" y="4560202"/>
            <a:ext cx="241178"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979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13A7278-2B17-4B87-947F-36FC99C265B8}"/>
              </a:ext>
            </a:extLst>
          </p:cNvPr>
          <p:cNvPicPr>
            <a:picLocks noChangeAspect="1"/>
          </p:cNvPicPr>
          <p:nvPr/>
        </p:nvPicPr>
        <p:blipFill>
          <a:blip r:embed="rId2"/>
          <a:stretch>
            <a:fillRect/>
          </a:stretch>
        </p:blipFill>
        <p:spPr>
          <a:xfrm>
            <a:off x="617466" y="3931366"/>
            <a:ext cx="4369640" cy="2902101"/>
          </a:xfrm>
          <a:prstGeom prst="rect">
            <a:avLst/>
          </a:prstGeom>
        </p:spPr>
      </p:pic>
      <p:sp>
        <p:nvSpPr>
          <p:cNvPr id="2" name="Title 1">
            <a:extLst>
              <a:ext uri="{FF2B5EF4-FFF2-40B4-BE49-F238E27FC236}">
                <a16:creationId xmlns:a16="http://schemas.microsoft.com/office/drawing/2014/main" id="{B7B5F530-98F9-4CA7-A35A-7A233C13AD74}"/>
              </a:ext>
            </a:extLst>
          </p:cNvPr>
          <p:cNvSpPr>
            <a:spLocks noGrp="1"/>
          </p:cNvSpPr>
          <p:nvPr>
            <p:ph type="title"/>
          </p:nvPr>
        </p:nvSpPr>
        <p:spPr/>
        <p:txBody>
          <a:bodyPr/>
          <a:lstStyle/>
          <a:p>
            <a:r>
              <a:rPr lang="en-US" dirty="0"/>
              <a:t>More I2C Fun</a:t>
            </a:r>
          </a:p>
        </p:txBody>
      </p:sp>
      <p:sp>
        <p:nvSpPr>
          <p:cNvPr id="3" name="Content Placeholder 2">
            <a:extLst>
              <a:ext uri="{FF2B5EF4-FFF2-40B4-BE49-F238E27FC236}">
                <a16:creationId xmlns:a16="http://schemas.microsoft.com/office/drawing/2014/main" id="{A89BBE03-96C0-4108-8812-A76ADBCC69E0}"/>
              </a:ext>
            </a:extLst>
          </p:cNvPr>
          <p:cNvSpPr>
            <a:spLocks noGrp="1"/>
          </p:cNvSpPr>
          <p:nvPr>
            <p:ph idx="1"/>
          </p:nvPr>
        </p:nvSpPr>
        <p:spPr/>
        <p:txBody>
          <a:bodyPr>
            <a:normAutofit/>
          </a:bodyPr>
          <a:lstStyle/>
          <a:p>
            <a:pPr marL="0" indent="0">
              <a:buNone/>
            </a:pPr>
            <a:r>
              <a:rPr lang="en-US" sz="2000" dirty="0"/>
              <a:t>i2cget –y 1 0x5f 0x20</a:t>
            </a:r>
          </a:p>
          <a:p>
            <a:pPr marL="0" indent="0">
              <a:buNone/>
            </a:pPr>
            <a:endParaRPr lang="en-US" sz="2000" dirty="0"/>
          </a:p>
          <a:p>
            <a:pPr marL="0" indent="0">
              <a:buNone/>
            </a:pPr>
            <a:r>
              <a:rPr lang="en-US" sz="2000" dirty="0"/>
              <a:t>i2cset –y 1 0x5f 0x20 0x81</a:t>
            </a:r>
          </a:p>
          <a:p>
            <a:pPr marL="0" indent="0">
              <a:buNone/>
            </a:pPr>
            <a:r>
              <a:rPr lang="en-US" sz="2000" dirty="0"/>
              <a:t>i2cget –y 1 0x5f 0x20</a:t>
            </a:r>
          </a:p>
          <a:p>
            <a:pPr marL="0" indent="0">
              <a:buNone/>
            </a:pPr>
            <a:endParaRPr lang="en-US" sz="2000" dirty="0"/>
          </a:p>
        </p:txBody>
      </p:sp>
      <p:pic>
        <p:nvPicPr>
          <p:cNvPr id="4" name="Picture 3">
            <a:extLst>
              <a:ext uri="{FF2B5EF4-FFF2-40B4-BE49-F238E27FC236}">
                <a16:creationId xmlns:a16="http://schemas.microsoft.com/office/drawing/2014/main" id="{EB21CA7C-380B-4600-95FB-CA735A0DA1A5}"/>
              </a:ext>
            </a:extLst>
          </p:cNvPr>
          <p:cNvPicPr>
            <a:picLocks noChangeAspect="1"/>
          </p:cNvPicPr>
          <p:nvPr/>
        </p:nvPicPr>
        <p:blipFill>
          <a:blip r:embed="rId3"/>
          <a:stretch>
            <a:fillRect/>
          </a:stretch>
        </p:blipFill>
        <p:spPr>
          <a:xfrm>
            <a:off x="1447800" y="2000312"/>
            <a:ext cx="2990850" cy="314325"/>
          </a:xfrm>
          <a:prstGeom prst="rect">
            <a:avLst/>
          </a:prstGeom>
        </p:spPr>
      </p:pic>
      <p:pic>
        <p:nvPicPr>
          <p:cNvPr id="5" name="Picture 4">
            <a:extLst>
              <a:ext uri="{FF2B5EF4-FFF2-40B4-BE49-F238E27FC236}">
                <a16:creationId xmlns:a16="http://schemas.microsoft.com/office/drawing/2014/main" id="{04112B90-7F48-42A4-AFD7-D401D8D00876}"/>
              </a:ext>
            </a:extLst>
          </p:cNvPr>
          <p:cNvPicPr>
            <a:picLocks noChangeAspect="1"/>
          </p:cNvPicPr>
          <p:nvPr/>
        </p:nvPicPr>
        <p:blipFill>
          <a:blip r:embed="rId4"/>
          <a:stretch>
            <a:fillRect/>
          </a:stretch>
        </p:blipFill>
        <p:spPr>
          <a:xfrm>
            <a:off x="1447800" y="3038414"/>
            <a:ext cx="3276600" cy="419100"/>
          </a:xfrm>
          <a:prstGeom prst="rect">
            <a:avLst/>
          </a:prstGeom>
        </p:spPr>
      </p:pic>
      <p:sp>
        <p:nvSpPr>
          <p:cNvPr id="7" name="Rectangle 6">
            <a:extLst>
              <a:ext uri="{FF2B5EF4-FFF2-40B4-BE49-F238E27FC236}">
                <a16:creationId xmlns:a16="http://schemas.microsoft.com/office/drawing/2014/main" id="{3095B824-0CF4-49A6-B614-FD8957BB51D8}"/>
              </a:ext>
            </a:extLst>
          </p:cNvPr>
          <p:cNvSpPr/>
          <p:nvPr/>
        </p:nvSpPr>
        <p:spPr>
          <a:xfrm>
            <a:off x="533400" y="3531256"/>
            <a:ext cx="2263761" cy="400110"/>
          </a:xfrm>
          <a:prstGeom prst="rect">
            <a:avLst/>
          </a:prstGeom>
        </p:spPr>
        <p:txBody>
          <a:bodyPr wrap="none">
            <a:spAutoFit/>
          </a:bodyPr>
          <a:lstStyle/>
          <a:p>
            <a:r>
              <a:rPr lang="en-US" sz="2000" dirty="0"/>
              <a:t>i2cdump –y 1 0x5f</a:t>
            </a:r>
          </a:p>
        </p:txBody>
      </p:sp>
      <p:sp>
        <p:nvSpPr>
          <p:cNvPr id="9" name="Rectangle 8">
            <a:extLst>
              <a:ext uri="{FF2B5EF4-FFF2-40B4-BE49-F238E27FC236}">
                <a16:creationId xmlns:a16="http://schemas.microsoft.com/office/drawing/2014/main" id="{5A77E387-6CDD-453F-A490-11974930D03D}"/>
              </a:ext>
            </a:extLst>
          </p:cNvPr>
          <p:cNvSpPr/>
          <p:nvPr/>
        </p:nvSpPr>
        <p:spPr>
          <a:xfrm>
            <a:off x="2971800" y="4494578"/>
            <a:ext cx="9906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137ECE7-C04B-42CB-9A20-425A9C8CBD48}"/>
              </a:ext>
            </a:extLst>
          </p:cNvPr>
          <p:cNvPicPr>
            <a:picLocks noChangeAspect="1"/>
          </p:cNvPicPr>
          <p:nvPr/>
        </p:nvPicPr>
        <p:blipFill>
          <a:blip r:embed="rId5"/>
          <a:stretch>
            <a:fillRect/>
          </a:stretch>
        </p:blipFill>
        <p:spPr>
          <a:xfrm>
            <a:off x="7010400" y="377603"/>
            <a:ext cx="5181600" cy="3663014"/>
          </a:xfrm>
          <a:prstGeom prst="rect">
            <a:avLst/>
          </a:prstGeom>
        </p:spPr>
      </p:pic>
    </p:spTree>
    <p:extLst>
      <p:ext uri="{BB962C8B-B14F-4D97-AF65-F5344CB8AC3E}">
        <p14:creationId xmlns:p14="http://schemas.microsoft.com/office/powerpoint/2010/main" val="1615821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a:t>
            </a:r>
            <a:r>
              <a:rPr lang="en-US" dirty="0"/>
              <a:t>® and Raspberry Pi</a:t>
            </a:r>
          </a:p>
        </p:txBody>
      </p:sp>
      <p:sp>
        <p:nvSpPr>
          <p:cNvPr id="3" name="Content Placeholder 2"/>
          <p:cNvSpPr>
            <a:spLocks noGrp="1"/>
          </p:cNvSpPr>
          <p:nvPr>
            <p:ph idx="1"/>
          </p:nvPr>
        </p:nvSpPr>
        <p:spPr>
          <a:xfrm>
            <a:off x="2133600" y="3951510"/>
            <a:ext cx="8229600" cy="2525490"/>
          </a:xfrm>
        </p:spPr>
        <p:txBody>
          <a:bodyPr>
            <a:normAutofit fontScale="85000" lnSpcReduction="10000"/>
          </a:bodyPr>
          <a:lstStyle/>
          <a:p>
            <a:r>
              <a:rPr lang="en-US" dirty="0"/>
              <a:t>MATLAB only runs on PC, or other Intel/AMD computers.</a:t>
            </a:r>
          </a:p>
          <a:p>
            <a:r>
              <a:rPr lang="en-US" dirty="0"/>
              <a:t>MATLAB can connect and run commands that controls hardware.</a:t>
            </a:r>
          </a:p>
          <a:p>
            <a:r>
              <a:rPr lang="en-US" dirty="0"/>
              <a:t>The Student version of MATLAB comes with all the controls, many toolboxes and Simulink.  </a:t>
            </a:r>
          </a:p>
          <a:p>
            <a:r>
              <a:rPr lang="en-US" dirty="0"/>
              <a:t>The Student version can ONLY be used by students to meet course requirements and perform research at degree granting institutions. Also, you will need to link to the university license server.</a:t>
            </a:r>
          </a:p>
        </p:txBody>
      </p:sp>
      <p:sp>
        <p:nvSpPr>
          <p:cNvPr id="4" name="TextBox 3"/>
          <p:cNvSpPr txBox="1"/>
          <p:nvPr/>
        </p:nvSpPr>
        <p:spPr>
          <a:xfrm>
            <a:off x="4476750" y="1371601"/>
            <a:ext cx="6115050" cy="1954381"/>
          </a:xfrm>
          <a:prstGeom prst="rect">
            <a:avLst/>
          </a:prstGeom>
          <a:noFill/>
        </p:spPr>
        <p:txBody>
          <a:bodyPr wrap="square" rtlCol="0">
            <a:spAutoFit/>
          </a:bodyPr>
          <a:lstStyle/>
          <a:p>
            <a:r>
              <a:rPr lang="en-US" sz="1100" dirty="0"/>
              <a:t>&gt;&gt; </a:t>
            </a:r>
            <a:r>
              <a:rPr lang="en-US" sz="1100" dirty="0" err="1"/>
              <a:t>rpi</a:t>
            </a:r>
            <a:r>
              <a:rPr lang="en-US" sz="1100" dirty="0"/>
              <a:t> = </a:t>
            </a:r>
            <a:r>
              <a:rPr lang="en-US" sz="1100" dirty="0" err="1"/>
              <a:t>raspi</a:t>
            </a:r>
            <a:r>
              <a:rPr lang="en-US" sz="1100" dirty="0"/>
              <a:t>(‘</a:t>
            </a:r>
            <a:r>
              <a:rPr lang="en-US" sz="1100" dirty="0" err="1"/>
              <a:t>Address',‘User',‘Password</a:t>
            </a:r>
            <a:r>
              <a:rPr lang="en-US" sz="1100" dirty="0"/>
              <a:t>');</a:t>
            </a:r>
          </a:p>
          <a:p>
            <a:r>
              <a:rPr lang="en-US" sz="1100" dirty="0"/>
              <a:t>&gt;&gt; mcp3208 = </a:t>
            </a:r>
            <a:r>
              <a:rPr lang="en-US" sz="1100" dirty="0" err="1"/>
              <a:t>spidev</a:t>
            </a:r>
            <a:r>
              <a:rPr lang="en-US" sz="1100" dirty="0"/>
              <a:t>(</a:t>
            </a:r>
            <a:r>
              <a:rPr lang="en-US" sz="1100" dirty="0" err="1"/>
              <a:t>rpi</a:t>
            </a:r>
            <a:r>
              <a:rPr lang="en-US" sz="1100" dirty="0"/>
              <a:t>, 'CE0');</a:t>
            </a:r>
          </a:p>
          <a:p>
            <a:r>
              <a:rPr lang="en-US" sz="1100" dirty="0"/>
              <a:t>&gt;&gt; for </a:t>
            </a:r>
            <a:r>
              <a:rPr lang="en-US" sz="1100" dirty="0" err="1"/>
              <a:t>i</a:t>
            </a:r>
            <a:r>
              <a:rPr lang="en-US" sz="1100" dirty="0"/>
              <a:t>=1:8</a:t>
            </a:r>
          </a:p>
          <a:p>
            <a:r>
              <a:rPr lang="en-US" sz="1100" dirty="0"/>
              <a:t>[v(</a:t>
            </a:r>
            <a:r>
              <a:rPr lang="en-US" sz="1100" dirty="0" err="1"/>
              <a:t>i</a:t>
            </a:r>
            <a:r>
              <a:rPr lang="en-US" sz="1100" dirty="0"/>
              <a:t>),t(</a:t>
            </a:r>
            <a:r>
              <a:rPr lang="en-US" sz="1100" dirty="0" err="1"/>
              <a:t>i</a:t>
            </a:r>
            <a:r>
              <a:rPr lang="en-US" sz="1100" dirty="0"/>
              <a:t>)] = </a:t>
            </a:r>
            <a:r>
              <a:rPr lang="en-US" sz="1100" dirty="0" err="1"/>
              <a:t>DAC_Read</a:t>
            </a:r>
            <a:r>
              <a:rPr lang="en-US" sz="1100" dirty="0"/>
              <a:t>(mcp3208,i);</a:t>
            </a:r>
          </a:p>
          <a:p>
            <a:r>
              <a:rPr lang="en-US" sz="1100" dirty="0"/>
              <a:t>end</a:t>
            </a:r>
          </a:p>
          <a:p>
            <a:r>
              <a:rPr lang="en-US" sz="1100" dirty="0"/>
              <a:t>&gt;&gt; t</a:t>
            </a:r>
          </a:p>
          <a:p>
            <a:r>
              <a:rPr lang="en-US" sz="1100" dirty="0"/>
              <a:t>t =  66.4532   65.7501   67.1563   66.5411   67.0684   67.1563   67.5958   67.7716</a:t>
            </a:r>
          </a:p>
          <a:p>
            <a:endParaRPr lang="en-US" sz="1100" dirty="0"/>
          </a:p>
          <a:p>
            <a:r>
              <a:rPr lang="en-US" sz="1100" dirty="0"/>
              <a:t>&gt;&gt; </a:t>
            </a:r>
            <a:r>
              <a:rPr lang="it-IT" sz="1100" dirty="0"/>
              <a:t>scanI2CBus(rpi,'i2c-1')</a:t>
            </a:r>
          </a:p>
          <a:p>
            <a:r>
              <a:rPr lang="it-IT" sz="1100" dirty="0"/>
              <a:t>ans =  1×4 cell array</a:t>
            </a:r>
          </a:p>
          <a:p>
            <a:r>
              <a:rPr lang="it-IT" sz="1100" dirty="0"/>
              <a:t>    '0x20'    '0x39'    '0x3E'    '0x68'</a:t>
            </a:r>
            <a:endParaRPr lang="en-US" sz="1100" dirty="0"/>
          </a:p>
        </p:txBody>
      </p:sp>
      <p:grpSp>
        <p:nvGrpSpPr>
          <p:cNvPr id="6" name="Group 5"/>
          <p:cNvGrpSpPr/>
          <p:nvPr/>
        </p:nvGrpSpPr>
        <p:grpSpPr>
          <a:xfrm>
            <a:off x="1905000" y="1292370"/>
            <a:ext cx="2571750" cy="2659140"/>
            <a:chOff x="381000" y="1292370"/>
            <a:chExt cx="2571750" cy="265914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2370"/>
              <a:ext cx="2571750" cy="265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90600" y="1676400"/>
              <a:ext cx="304800" cy="76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9741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3158</Words>
  <Application>Microsoft Office PowerPoint</Application>
  <PresentationFormat>Widescreen</PresentationFormat>
  <Paragraphs>569</Paragraphs>
  <Slides>65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Clarity</vt:lpstr>
      <vt:lpstr>Basic Raspberry Pi and embedded systems</vt:lpstr>
      <vt:lpstr>Outline:</vt:lpstr>
      <vt:lpstr>Think About the Scope of Your Project</vt:lpstr>
      <vt:lpstr>Major Programming Languages</vt:lpstr>
      <vt:lpstr>For More Maker Board Information</vt:lpstr>
      <vt:lpstr> Standalone Microprocessor </vt:lpstr>
      <vt:lpstr>Arduino</vt:lpstr>
      <vt:lpstr>Teensy and Other Small Variants</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How do you create SD Card Images</vt:lpstr>
      <vt:lpstr>Connections for your Raspberry Pi</vt:lpstr>
      <vt:lpstr>Hook up your Raspberry Pi</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Other Useful Windows Tools</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Example of GitHub Desktop</vt:lpstr>
      <vt:lpstr>*Geany – A Good Generic Programming IDE </vt:lpstr>
      <vt:lpstr>*Hello World! Geany</vt:lpstr>
      <vt:lpstr>*Hello World! Geany</vt:lpstr>
      <vt:lpstr>Raspberry Pi I/O*</vt:lpstr>
      <vt:lpstr>*GPIO Pin out</vt:lpstr>
      <vt:lpstr>*Standard Raspberry PI GPIO functions</vt:lpstr>
      <vt:lpstr>Raspberry Pi as Wireless Access Point</vt:lpstr>
      <vt:lpstr>Add on Hardware</vt:lpstr>
      <vt:lpstr>Touch Screen with Camera and Case</vt:lpstr>
      <vt:lpstr>Addon Hardware Pi Camera – uses built in port.</vt:lpstr>
      <vt:lpstr>SDR and GNURadio Example</vt:lpstr>
      <vt:lpstr>GNURadio, ADI Pluto and Raspberry Pi 10.5 GHz Radar Test Range</vt:lpstr>
      <vt:lpstr>Pi Hats – Hardware for the Raspberry Pi</vt:lpstr>
      <vt:lpstr>Franken Chiller Brewery Control</vt:lpstr>
      <vt:lpstr>Raspberry Pi Sense Hat</vt:lpstr>
      <vt:lpstr>Accelerometer.</vt:lpstr>
      <vt:lpstr>Sense Hat – Chuck Maze</vt:lpstr>
      <vt:lpstr>GUIs via Python Tkinter, matplotlib, Pygame, GTK+ and Qt</vt:lpstr>
      <vt:lpstr>Pi Sense Hat – Chuck Paint</vt:lpstr>
      <vt:lpstr>Looking at the I2C bus  HTS221</vt:lpstr>
      <vt:lpstr>More I2C Fun</vt:lpstr>
      <vt:lpstr>Matlab® and Raspberry Pi</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2021-02-26T02:40:19Z</dcterms:modified>
</cp:coreProperties>
</file>